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9" r:id="rId2"/>
    <p:sldId id="281" r:id="rId3"/>
    <p:sldId id="283" r:id="rId4"/>
    <p:sldId id="284" r:id="rId5"/>
    <p:sldId id="282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6" r:id="rId17"/>
    <p:sldId id="295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01"/>
    <p:restoredTop sz="94753"/>
  </p:normalViewPr>
  <p:slideViewPr>
    <p:cSldViewPr snapToGrid="0" snapToObjects="1">
      <p:cViewPr varScale="1">
        <p:scale>
          <a:sx n="110" d="100"/>
          <a:sy n="110" d="100"/>
        </p:scale>
        <p:origin x="200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51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22642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29232"/>
            <a:ext cx="10789920" cy="46634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44826"/>
            <a:ext cx="10363200" cy="1362075"/>
          </a:xfrm>
        </p:spPr>
        <p:txBody>
          <a:bodyPr anchor="b"/>
          <a:lstStyle>
            <a:lvl1pPr algn="l">
              <a:defRPr sz="4000" b="1" cap="sm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406901"/>
            <a:ext cx="10363200" cy="150018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617DD3-B51E-2548-98E6-90DF950BDC33}" type="datetime1">
              <a:rPr lang="en-US" smtClean="0"/>
              <a:pPr/>
              <a:t>10/23/19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6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A33A8-ADE5-8242-B7A8-0D1BCA199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5122750" y="2975385"/>
            <a:ext cx="2042137" cy="7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785552" cy="46634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71" r:id="rId8"/>
    <p:sldLayoutId id="2147483651" r:id="rId9"/>
    <p:sldLayoutId id="2147483668" r:id="rId10"/>
    <p:sldLayoutId id="2147483665" r:id="rId11"/>
    <p:sldLayoutId id="2147483669" r:id="rId12"/>
    <p:sldLayoutId id="2147483655" r:id="rId13"/>
    <p:sldLayoutId id="2147483662" r:id="rId14"/>
    <p:sldLayoutId id="2147483663" r:id="rId15"/>
    <p:sldLayoutId id="2147483670" r:id="rId16"/>
    <p:sldLayoutId id="214748367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182880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System Font Regular"/>
        <a:buChar char="◦"/>
        <a:defRPr sz="24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2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tsimulator/juno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7681" y="1228439"/>
            <a:ext cx="6905311" cy="1690255"/>
          </a:xfrm>
          <a:noFill/>
          <a:ln/>
        </p:spPr>
        <p:txBody>
          <a:bodyPr/>
          <a:lstStyle/>
          <a:p>
            <a:r>
              <a:rPr lang="en-US" sz="3200" dirty="0"/>
              <a:t>SST Tutorial </a:t>
            </a:r>
            <a:r>
              <a:rPr lang="mr-IN" sz="3200" dirty="0"/>
              <a:t>–</a:t>
            </a:r>
            <a:r>
              <a:rPr lang="en-US" sz="3200" dirty="0"/>
              <a:t> Juno Example 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7DC49-DAB8-1344-9589-D77E49400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SST Team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2" y="5825289"/>
            <a:ext cx="797157" cy="3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169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3 </a:t>
            </a:r>
            <a:r>
              <a:rPr lang="mr-IN" dirty="0"/>
              <a:t>–</a:t>
            </a:r>
            <a:r>
              <a:rPr lang="en-US" dirty="0"/>
              <a:t> Add Metrics (“Statistics”) to Juno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A35348-5C99-834E-AB9F-898564929F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3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3 - Statistics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add statistics capture into the Juno model to allow users to see behavior</a:t>
            </a:r>
          </a:p>
          <a:p>
            <a:endParaRPr lang="en-US" b="1" dirty="0"/>
          </a:p>
          <a:p>
            <a:r>
              <a:rPr lang="en-US" b="1" dirty="0"/>
              <a:t>Description: </a:t>
            </a:r>
            <a:r>
              <a:rPr lang="en-US" dirty="0"/>
              <a:t>(1) Statistics must also be registered in the manifest for the model; (2) Statistics must then be created in the component; (3) Statistics can have data added to them during execution</a:t>
            </a:r>
          </a:p>
          <a:p>
            <a:endParaRPr lang="en-US" b="1" dirty="0"/>
          </a:p>
          <a:p>
            <a:r>
              <a:rPr lang="en-US" b="1" dirty="0"/>
              <a:t>Hint (1): </a:t>
            </a:r>
            <a:r>
              <a:rPr lang="en-US" dirty="0"/>
              <a:t>Look at the </a:t>
            </a:r>
            <a:r>
              <a:rPr lang="en-US" dirty="0">
                <a:latin typeface="Courier"/>
                <a:cs typeface="Courier"/>
              </a:rPr>
              <a:t>SST_ELI_DOCUMENT_STATISTICS</a:t>
            </a:r>
            <a:r>
              <a:rPr lang="en-US" dirty="0"/>
              <a:t> in </a:t>
            </a:r>
            <a:r>
              <a:rPr lang="en-US" dirty="0" err="1"/>
              <a:t>junocpu.h</a:t>
            </a:r>
            <a:r>
              <a:rPr lang="en-US" dirty="0"/>
              <a:t> (this registers statistics values)</a:t>
            </a:r>
          </a:p>
        </p:txBody>
      </p:sp>
    </p:spTree>
    <p:extLst>
      <p:ext uri="{BB962C8B-B14F-4D97-AF65-F5344CB8AC3E}">
        <p14:creationId xmlns:p14="http://schemas.microsoft.com/office/powerpoint/2010/main" val="246421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3 -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use statistics from the SST core you need to use the following:</a:t>
            </a:r>
          </a:p>
          <a:p>
            <a:endParaRPr lang="en-US" dirty="0"/>
          </a:p>
          <a:p>
            <a:r>
              <a:rPr lang="en-US" dirty="0"/>
              <a:t>In your model class add a member: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Statistic&lt;uint64_t&gt;*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statCycles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dirty="0"/>
              <a:t>(Creates an unsigned 64-bit integer statistic value for use as a metric)</a:t>
            </a:r>
          </a:p>
          <a:p>
            <a:pPr lvl="1"/>
            <a:endParaRPr lang="en-US" dirty="0"/>
          </a:p>
          <a:p>
            <a:r>
              <a:rPr lang="en-US" dirty="0"/>
              <a:t>In your model constructor: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statCycles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registerStatistic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&lt;uint64_t&gt;( "cycles" );</a:t>
            </a:r>
          </a:p>
          <a:p>
            <a:pPr lvl="1"/>
            <a:r>
              <a:rPr lang="en-US" dirty="0"/>
              <a:t>Registers the statistic with the core so it can be incorporated into the unified output</a:t>
            </a:r>
          </a:p>
          <a:p>
            <a:pPr lvl="1"/>
            <a:endParaRPr lang="en-US" dirty="0"/>
          </a:p>
          <a:p>
            <a:r>
              <a:rPr lang="en-US" dirty="0"/>
              <a:t>In the code which runs your model: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statCycles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addData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</p:txBody>
      </p:sp>
    </p:spTree>
    <p:extLst>
      <p:ext uri="{BB962C8B-B14F-4D97-AF65-F5344CB8AC3E}">
        <p14:creationId xmlns:p14="http://schemas.microsoft.com/office/powerpoint/2010/main" val="30936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</a:t>
            </a:r>
            <a:r>
              <a:rPr lang="mr-IN" dirty="0"/>
              <a:t>–</a:t>
            </a:r>
            <a:r>
              <a:rPr lang="en-US" dirty="0"/>
              <a:t>Statistics and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your model has statistics enabled, we must tell SST which ones to turn on during execution (so we are not overwhelmed)</a:t>
            </a:r>
          </a:p>
          <a:p>
            <a:endParaRPr lang="en-US" dirty="0"/>
          </a:p>
          <a:p>
            <a:r>
              <a:rPr lang="en-US" dirty="0"/>
              <a:t>At the end of juno-exercise-003.py (create a CSV dump)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sz="1400" dirty="0">
                <a:latin typeface="Courier"/>
                <a:cs typeface="Courier"/>
              </a:rPr>
              <a:t># Set the statistics to output</a:t>
            </a:r>
          </a:p>
          <a:p>
            <a:pPr marL="400050" lvl="1" indent="0">
              <a:buNone/>
            </a:pPr>
            <a:r>
              <a:rPr lang="en-US" sz="1400" dirty="0" err="1">
                <a:latin typeface="Courier"/>
                <a:cs typeface="Courier"/>
              </a:rPr>
              <a:t>sst.setStatisticOutput</a:t>
            </a:r>
            <a:r>
              <a:rPr lang="en-US" sz="1400" dirty="0">
                <a:latin typeface="Courier"/>
                <a:cs typeface="Courier"/>
              </a:rPr>
              <a:t>("</a:t>
            </a:r>
            <a:r>
              <a:rPr lang="en-US" sz="1400" dirty="0" err="1">
                <a:latin typeface="Courier"/>
                <a:cs typeface="Courier"/>
              </a:rPr>
              <a:t>sst.statOutputCSV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400050" lvl="1" indent="0">
              <a:buNone/>
            </a:pPr>
            <a:r>
              <a:rPr lang="en-US" sz="1400" dirty="0" err="1">
                <a:latin typeface="Courier"/>
                <a:cs typeface="Courier"/>
              </a:rPr>
              <a:t>sst.enableAllStatisticsForAllComponents</a:t>
            </a:r>
            <a:r>
              <a:rPr lang="en-US" sz="1400" dirty="0">
                <a:latin typeface="Courier"/>
                <a:cs typeface="Courier"/>
              </a:rPr>
              <a:t>()</a:t>
            </a:r>
          </a:p>
          <a:p>
            <a:pPr marL="400050" lvl="1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400" dirty="0" err="1">
                <a:latin typeface="Courier"/>
                <a:cs typeface="Courier"/>
              </a:rPr>
              <a:t>sst.setStatisticOutputOptions</a:t>
            </a:r>
            <a:r>
              <a:rPr lang="en-US" sz="1400" dirty="0">
                <a:latin typeface="Courier"/>
                <a:cs typeface="Courier"/>
              </a:rPr>
              <a:t>( {</a:t>
            </a:r>
          </a:p>
          <a:p>
            <a:pPr marL="400050" lvl="1" indent="0">
              <a:buNone/>
            </a:pPr>
            <a:r>
              <a:rPr lang="en-US" sz="1400" dirty="0">
                <a:latin typeface="Courier"/>
                <a:cs typeface="Courier"/>
              </a:rPr>
              <a:t>        "</a:t>
            </a:r>
            <a:r>
              <a:rPr lang="en-US" sz="1400" dirty="0" err="1">
                <a:latin typeface="Courier"/>
                <a:cs typeface="Courier"/>
              </a:rPr>
              <a:t>filepath</a:t>
            </a:r>
            <a:r>
              <a:rPr lang="en-US" sz="1400" dirty="0">
                <a:latin typeface="Courier"/>
                <a:cs typeface="Courier"/>
              </a:rPr>
              <a:t>"  : "</a:t>
            </a:r>
            <a:r>
              <a:rPr lang="en-US" sz="1400" dirty="0" err="1">
                <a:latin typeface="Courier"/>
                <a:cs typeface="Courier"/>
              </a:rPr>
              <a:t>output.csv</a:t>
            </a:r>
            <a:r>
              <a:rPr lang="en-US" sz="1400" dirty="0">
                <a:latin typeface="Courier"/>
                <a:cs typeface="Courier"/>
              </a:rPr>
              <a:t>"</a:t>
            </a:r>
          </a:p>
          <a:p>
            <a:pPr marL="400050" lvl="1" indent="0">
              <a:buNone/>
            </a:pPr>
            <a:r>
              <a:rPr lang="en-US" sz="1400" dirty="0">
                <a:latin typeface="Courier"/>
                <a:cs typeface="Courier"/>
              </a:rPr>
              <a:t>} )</a:t>
            </a:r>
          </a:p>
        </p:txBody>
      </p:sp>
    </p:spTree>
    <p:extLst>
      <p:ext uri="{BB962C8B-B14F-4D97-AF65-F5344CB8AC3E}">
        <p14:creationId xmlns:p14="http://schemas.microsoft.com/office/powerpoint/2010/main" val="207387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130694" y="3112607"/>
            <a:ext cx="7004152" cy="1690255"/>
          </a:xfrm>
        </p:spPr>
        <p:txBody>
          <a:bodyPr/>
          <a:lstStyle/>
          <a:p>
            <a:r>
              <a:rPr lang="en-US" dirty="0"/>
              <a:t>Exercise 4 </a:t>
            </a:r>
            <a:r>
              <a:rPr lang="mr-IN" dirty="0"/>
              <a:t>–</a:t>
            </a:r>
            <a:r>
              <a:rPr lang="en-US" dirty="0"/>
              <a:t> Adding a New Instruction Using </a:t>
            </a:r>
            <a:r>
              <a:rPr lang="en-US" dirty="0" err="1"/>
              <a:t>SubComponents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67486C2-9287-7B4F-AF0C-39E2A86CD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</a:t>
            </a:r>
            <a:r>
              <a:rPr lang="mr-IN" dirty="0"/>
              <a:t>–</a:t>
            </a:r>
            <a:r>
              <a:rPr lang="en-US" dirty="0"/>
              <a:t> Add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SubComponents</a:t>
            </a:r>
            <a:r>
              <a:rPr lang="en-US" sz="2000" dirty="0"/>
              <a:t> are sub-parts of a full component which can be dynamically loaded into a model. In this case Juno has several built-in instructions but can also load in additional user-defined extensions</a:t>
            </a:r>
          </a:p>
          <a:p>
            <a:endParaRPr lang="en-US" sz="2000" dirty="0"/>
          </a:p>
          <a:p>
            <a:r>
              <a:rPr lang="en-US" sz="2000" b="1" dirty="0"/>
              <a:t>Goal</a:t>
            </a:r>
            <a:r>
              <a:rPr lang="en-US" sz="2000" dirty="0"/>
              <a:t>: load a new instruction subcomponent into the Juno model so we can add RAND and RSEED instruction support (assembler has already been modified to generate RAND and RSEED output)</a:t>
            </a:r>
          </a:p>
          <a:p>
            <a:endParaRPr lang="en-US" sz="2000" dirty="0"/>
          </a:p>
          <a:p>
            <a:r>
              <a:rPr lang="en-US" sz="2000" b="1" dirty="0"/>
              <a:t>Description</a:t>
            </a:r>
            <a:r>
              <a:rPr lang="en-US" sz="2000" dirty="0"/>
              <a:t>: a random instruction sub-component has already been developed (see </a:t>
            </a:r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custominst</a:t>
            </a:r>
            <a:r>
              <a:rPr lang="en-US" sz="2000" dirty="0"/>
              <a:t>/</a:t>
            </a:r>
            <a:r>
              <a:rPr lang="en-US" sz="2000" dirty="0" err="1"/>
              <a:t>junorandinst.h</a:t>
            </a:r>
            <a:r>
              <a:rPr lang="en-US" sz="2000" dirty="0"/>
              <a:t>)</a:t>
            </a:r>
          </a:p>
          <a:p>
            <a:endParaRPr lang="en-US" sz="2000" b="1" dirty="0"/>
          </a:p>
          <a:p>
            <a:r>
              <a:rPr lang="en-US" sz="2000" b="1" dirty="0"/>
              <a:t>Activity</a:t>
            </a:r>
            <a:r>
              <a:rPr lang="en-US" sz="2000" dirty="0"/>
              <a:t>: (1) add a subcomponent “slot” into Juno; (2) modify juno-exercise-004.py so we can load the subcomponent into the Juno CPU and then run a simple GUPS program</a:t>
            </a:r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844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SubComponent</a:t>
            </a:r>
            <a:r>
              <a:rPr lang="en-US" dirty="0"/>
              <a:t> Slot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SubComponent</a:t>
            </a:r>
            <a:r>
              <a:rPr lang="en-US" dirty="0"/>
              <a:t> “slots” tell SST that it should expect to load a new additional piece of code into this space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junocpu.h</a:t>
            </a:r>
            <a:r>
              <a:rPr lang="en-US" dirty="0"/>
              <a:t> we need to add the following:</a:t>
            </a:r>
          </a:p>
          <a:p>
            <a:pPr marL="0" indent="0">
              <a:buNone/>
            </a:pPr>
            <a:r>
              <a:rPr lang="en-US" dirty="0"/>
              <a:t>	    </a:t>
            </a:r>
            <a:r>
              <a:rPr lang="en-US" sz="1400" dirty="0">
                <a:latin typeface="Courier"/>
                <a:cs typeface="Courier"/>
              </a:rPr>
              <a:t>SST_ELI_DOCUMENT_SUBCOMPONENT_SLOTS(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    		{"</a:t>
            </a:r>
            <a:r>
              <a:rPr lang="en-US" sz="1400" dirty="0" err="1">
                <a:latin typeface="Courier"/>
                <a:cs typeface="Courier"/>
              </a:rPr>
              <a:t>customhandler</a:t>
            </a:r>
            <a:r>
              <a:rPr lang="en-US" sz="1400" dirty="0">
                <a:latin typeface="Courier"/>
                <a:cs typeface="Courier"/>
              </a:rPr>
              <a:t>", "Holds customer instruction handlers",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				"SST::Juno::</a:t>
            </a:r>
            <a:r>
              <a:rPr lang="en-US" sz="1400" dirty="0" err="1">
                <a:latin typeface="Courier"/>
                <a:cs typeface="Courier"/>
              </a:rPr>
              <a:t>CustomInstructionHandler</a:t>
            </a:r>
            <a:r>
              <a:rPr lang="en-US" sz="1400" dirty="0">
                <a:latin typeface="Courier"/>
                <a:cs typeface="Courier"/>
              </a:rPr>
              <a:t>" }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		)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r>
              <a:rPr lang="en-US" dirty="0"/>
              <a:t>This defines a slot called “</a:t>
            </a:r>
            <a:r>
              <a:rPr lang="en-US" dirty="0" err="1"/>
              <a:t>customhandler</a:t>
            </a:r>
            <a:r>
              <a:rPr lang="en-US" dirty="0"/>
              <a:t>” (</a:t>
            </a:r>
            <a:r>
              <a:rPr lang="en-US" dirty="0" err="1"/>
              <a:t>customhandlers</a:t>
            </a:r>
            <a:r>
              <a:rPr lang="en-US" dirty="0"/>
              <a:t> in Juno handle instructions not matched by the processors default ISA) 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7855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</a:t>
            </a:r>
            <a:r>
              <a:rPr lang="mr-IN" dirty="0"/>
              <a:t>–</a:t>
            </a:r>
            <a:r>
              <a:rPr lang="en-US" dirty="0"/>
              <a:t> Random </a:t>
            </a:r>
            <a:r>
              <a:rPr lang="en-US" dirty="0" err="1"/>
              <a:t>SubComponent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juno-exercise-004.py add the following:</a:t>
            </a: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# Define RAND support</a:t>
            </a:r>
          </a:p>
          <a:p>
            <a:pPr marL="400050" lvl="1" indent="0">
              <a:buNone/>
            </a:pPr>
            <a:r>
              <a:rPr lang="en-US" dirty="0" err="1">
                <a:latin typeface="Courier"/>
                <a:cs typeface="Courier"/>
              </a:rPr>
              <a:t>randsc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comp_cpu.setSubComponent</a:t>
            </a:r>
            <a:r>
              <a:rPr lang="en-US" dirty="0">
                <a:latin typeface="Courier"/>
                <a:cs typeface="Courier"/>
              </a:rPr>
              <a:t>("</a:t>
            </a:r>
            <a:r>
              <a:rPr lang="en-US" dirty="0" err="1">
                <a:latin typeface="Courier"/>
                <a:cs typeface="Courier"/>
              </a:rPr>
              <a:t>customhandler</a:t>
            </a:r>
            <a:r>
              <a:rPr lang="en-US" dirty="0">
                <a:latin typeface="Courier"/>
                <a:cs typeface="Courier"/>
              </a:rPr>
              <a:t>", "</a:t>
            </a:r>
            <a:r>
              <a:rPr lang="en-US" dirty="0" err="1">
                <a:latin typeface="Courier"/>
                <a:cs typeface="Courier"/>
              </a:rPr>
              <a:t>juno.JunoRandomHandler</a:t>
            </a:r>
            <a:r>
              <a:rPr lang="en-US" dirty="0">
                <a:latin typeface="Courier"/>
                <a:cs typeface="Courier"/>
              </a:rPr>
              <a:t>")</a:t>
            </a:r>
          </a:p>
          <a:p>
            <a:pPr marL="400050" lvl="1" indent="0">
              <a:buNone/>
            </a:pPr>
            <a:r>
              <a:rPr lang="en-US" dirty="0" err="1">
                <a:latin typeface="Courier"/>
                <a:cs typeface="Courier"/>
              </a:rPr>
              <a:t>randsc.addParam</a:t>
            </a:r>
            <a:r>
              <a:rPr lang="en-US" dirty="0">
                <a:latin typeface="Courier"/>
                <a:cs typeface="Courier"/>
              </a:rPr>
              <a:t>("seed", 131313)</a:t>
            </a:r>
          </a:p>
          <a:p>
            <a:pPr marL="40005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r>
              <a:rPr lang="en-US" dirty="0"/>
              <a:t>This tells SST you want to load an instance of </a:t>
            </a:r>
            <a:r>
              <a:rPr lang="en-US" dirty="0" err="1">
                <a:latin typeface="Courier"/>
                <a:cs typeface="Courier"/>
              </a:rPr>
              <a:t>juno.JunoRandomHandler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/>
              <a:t>into the “</a:t>
            </a:r>
            <a:r>
              <a:rPr lang="en-US" dirty="0" err="1"/>
              <a:t>customhandler</a:t>
            </a:r>
            <a:r>
              <a:rPr lang="en-US" dirty="0"/>
              <a:t>” slot we just defined</a:t>
            </a:r>
          </a:p>
          <a:p>
            <a:endParaRPr lang="en-US" dirty="0"/>
          </a:p>
          <a:p>
            <a:r>
              <a:rPr lang="en-US" b="1" dirty="0"/>
              <a:t>Activity</a:t>
            </a:r>
            <a:r>
              <a:rPr lang="en-US" dirty="0"/>
              <a:t>: compile GUPS and use SST to run juno-exercise-004.py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793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130694" y="3112607"/>
            <a:ext cx="7756506" cy="1690255"/>
          </a:xfrm>
        </p:spPr>
        <p:txBody>
          <a:bodyPr/>
          <a:lstStyle/>
          <a:p>
            <a:r>
              <a:rPr lang="en-US" dirty="0"/>
              <a:t>Exercise 5 </a:t>
            </a:r>
            <a:r>
              <a:rPr lang="mr-IN" dirty="0"/>
              <a:t>–</a:t>
            </a:r>
            <a:r>
              <a:rPr lang="en-US" dirty="0"/>
              <a:t> Use External Components to Provide Random Support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F1E8BCD-393F-BA47-802F-31DF00C021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</a:t>
            </a:r>
            <a:r>
              <a:rPr lang="mr-IN" dirty="0"/>
              <a:t>–</a:t>
            </a:r>
            <a:r>
              <a:rPr lang="en-US" dirty="0"/>
              <a:t> Connect Components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that our architecture department has developed an external “random number” accelerator we want to attach to the Juno CPU</a:t>
            </a:r>
          </a:p>
          <a:p>
            <a:endParaRPr lang="en-US" dirty="0"/>
          </a:p>
          <a:p>
            <a:r>
              <a:rPr lang="en-US" b="1" dirty="0"/>
              <a:t>Goal</a:t>
            </a:r>
            <a:r>
              <a:rPr lang="en-US" dirty="0"/>
              <a:t>: attach an external “random accelerator” component to Juno to create random numbers for our applications</a:t>
            </a:r>
          </a:p>
          <a:p>
            <a:endParaRPr lang="en-US" b="1" dirty="0"/>
          </a:p>
          <a:p>
            <a:r>
              <a:rPr lang="en-US" b="1" dirty="0"/>
              <a:t>Activity: </a:t>
            </a:r>
            <a:r>
              <a:rPr lang="en-US" dirty="0"/>
              <a:t>(1) we need to create a new component; (2) we need to create a subcomponent (“</a:t>
            </a:r>
            <a:r>
              <a:rPr lang="en-US" dirty="0" err="1"/>
              <a:t>customhandler</a:t>
            </a:r>
            <a:r>
              <a:rPr lang="en-US" dirty="0"/>
              <a:t>” for Juno) which can connect externally; (3) we need to create a link between them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824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0016" y="1180830"/>
            <a:ext cx="10940552" cy="1470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the SST Juno Tutorial!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Tutorial Goal: </a:t>
            </a:r>
            <a:r>
              <a:rPr lang="en-US" dirty="0"/>
              <a:t>become familiar with API, structures and design patterns for building components and subcomponents in SST</a:t>
            </a:r>
          </a:p>
          <a:p>
            <a:endParaRPr lang="en-US" dirty="0"/>
          </a:p>
          <a:p>
            <a:r>
              <a:rPr lang="en-US" dirty="0"/>
              <a:t>Juno is a (very simple) example cycle-approximate execution-driven processor core</a:t>
            </a:r>
          </a:p>
          <a:p>
            <a:pPr lvl="1"/>
            <a:r>
              <a:rPr lang="en-US" dirty="0"/>
              <a:t>Operates on 64-bit signed integers only</a:t>
            </a:r>
          </a:p>
          <a:p>
            <a:pPr lvl="1"/>
            <a:r>
              <a:rPr lang="en-US" dirty="0"/>
              <a:t>Very limited number of built-in instructions</a:t>
            </a:r>
          </a:p>
          <a:p>
            <a:pPr lvl="2"/>
            <a:r>
              <a:rPr lang="en-US" dirty="0"/>
              <a:t>But extensible with custom instructions (we will show how)</a:t>
            </a:r>
          </a:p>
          <a:p>
            <a:pPr lvl="1"/>
            <a:r>
              <a:rPr lang="en-US" dirty="0"/>
              <a:t>Interfaces with SST memory sub-system models</a:t>
            </a:r>
          </a:p>
          <a:p>
            <a:pPr lvl="1"/>
            <a:r>
              <a:rPr lang="en-US" dirty="0"/>
              <a:t>Utilizes many of the basic structures offered by SST to make developing architectural simulation models much easier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9182" y="5997978"/>
            <a:ext cx="3400691" cy="338554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  <a:hlinkClick r:id="rId2"/>
              </a:rPr>
              <a:t>https://</a:t>
            </a:r>
            <a:r>
              <a:rPr lang="en-US" sz="1600" dirty="0" err="1">
                <a:latin typeface="Calibri"/>
                <a:cs typeface="Calibri"/>
                <a:hlinkClick r:id="rId2"/>
              </a:rPr>
              <a:t>github.com</a:t>
            </a:r>
            <a:r>
              <a:rPr lang="en-US" sz="1600" dirty="0">
                <a:latin typeface="Calibri"/>
                <a:cs typeface="Calibri"/>
                <a:hlinkClick r:id="rId2"/>
              </a:rPr>
              <a:t>/</a:t>
            </a:r>
            <a:r>
              <a:rPr lang="en-US" sz="1600" dirty="0" err="1">
                <a:latin typeface="Calibri"/>
                <a:cs typeface="Calibri"/>
                <a:hlinkClick r:id="rId2"/>
              </a:rPr>
              <a:t>sstsimulator</a:t>
            </a:r>
            <a:r>
              <a:rPr lang="en-US" sz="1600" dirty="0">
                <a:latin typeface="Calibri"/>
                <a:cs typeface="Calibri"/>
                <a:hlinkClick r:id="rId2"/>
              </a:rPr>
              <a:t>/</a:t>
            </a:r>
            <a:r>
              <a:rPr lang="en-US" sz="1600" dirty="0" err="1">
                <a:latin typeface="Calibri"/>
                <a:cs typeface="Calibri"/>
                <a:hlinkClick r:id="rId2"/>
              </a:rPr>
              <a:t>juno</a:t>
            </a:r>
            <a:endParaRPr lang="en-US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84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5- External Connectivity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2159038" y="1292228"/>
            <a:ext cx="4155604" cy="3096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08645" y="1875860"/>
            <a:ext cx="1810209" cy="1648707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71080" y="1292228"/>
            <a:ext cx="1808422" cy="1648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71080" y="3876685"/>
            <a:ext cx="1808423" cy="1648707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71080" y="1285444"/>
            <a:ext cx="180842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71080" y="3876684"/>
            <a:ext cx="180842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MemController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08644" y="1869076"/>
            <a:ext cx="180842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SimpleMem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9038" y="1268567"/>
            <a:ext cx="415560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Juno CPU</a:t>
            </a:r>
          </a:p>
        </p:txBody>
      </p: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 flipV="1">
            <a:off x="7218854" y="2116581"/>
            <a:ext cx="752227" cy="583632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8875291" y="2940934"/>
            <a:ext cx="0" cy="93575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168417" y="1784138"/>
            <a:ext cx="1578035" cy="952878"/>
            <a:chOff x="2098506" y="4827933"/>
            <a:chExt cx="1578035" cy="952878"/>
          </a:xfrm>
        </p:grpSpPr>
        <p:sp>
          <p:nvSpPr>
            <p:cNvPr id="15" name="Rectangle 14"/>
            <p:cNvSpPr/>
            <p:nvPr/>
          </p:nvSpPr>
          <p:spPr>
            <a:xfrm>
              <a:off x="2098507" y="4834717"/>
              <a:ext cx="1578034" cy="946094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98506" y="4827933"/>
              <a:ext cx="1578034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</a:rPr>
                <a:t>RegisterFile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68418" y="2441419"/>
            <a:ext cx="1578035" cy="952878"/>
            <a:chOff x="2098506" y="4827933"/>
            <a:chExt cx="1578035" cy="952878"/>
          </a:xfrm>
        </p:grpSpPr>
        <p:sp>
          <p:nvSpPr>
            <p:cNvPr id="18" name="Rectangle 17"/>
            <p:cNvSpPr/>
            <p:nvPr/>
          </p:nvSpPr>
          <p:spPr>
            <a:xfrm>
              <a:off x="2098507" y="4834717"/>
              <a:ext cx="1578034" cy="9460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8506" y="4827933"/>
              <a:ext cx="1578034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</a:rPr>
                <a:t>LoadStoreUnit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39287" y="3302562"/>
            <a:ext cx="1578035" cy="952878"/>
            <a:chOff x="2098506" y="4827933"/>
            <a:chExt cx="1578035" cy="952878"/>
          </a:xfrm>
        </p:grpSpPr>
        <p:sp>
          <p:nvSpPr>
            <p:cNvPr id="21" name="Rectangle 20"/>
            <p:cNvSpPr/>
            <p:nvPr/>
          </p:nvSpPr>
          <p:spPr>
            <a:xfrm>
              <a:off x="2098507" y="4834717"/>
              <a:ext cx="1578034" cy="946094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98506" y="4827933"/>
              <a:ext cx="1578034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</a:rPr>
                <a:t>InstructionMgr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39288" y="2042539"/>
            <a:ext cx="1578035" cy="952878"/>
            <a:chOff x="2098506" y="4827933"/>
            <a:chExt cx="1578035" cy="952878"/>
          </a:xfrm>
        </p:grpSpPr>
        <p:sp>
          <p:nvSpPr>
            <p:cNvPr id="24" name="Rectangle 23"/>
            <p:cNvSpPr/>
            <p:nvPr/>
          </p:nvSpPr>
          <p:spPr>
            <a:xfrm>
              <a:off x="2098507" y="4834717"/>
              <a:ext cx="1578034" cy="946094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98506" y="4827933"/>
              <a:ext cx="1578034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ALU</a:t>
              </a:r>
            </a:p>
          </p:txBody>
        </p:sp>
      </p:grpSp>
      <p:cxnSp>
        <p:nvCxnSpPr>
          <p:cNvPr id="26" name="Straight Arrow Connector 25"/>
          <p:cNvCxnSpPr>
            <a:stCxn id="24" idx="3"/>
            <a:endCxn id="15" idx="1"/>
          </p:cNvCxnSpPr>
          <p:nvPr/>
        </p:nvCxnSpPr>
        <p:spPr>
          <a:xfrm flipV="1">
            <a:off x="3917323" y="2263970"/>
            <a:ext cx="251095" cy="258401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0"/>
            <a:endCxn id="24" idx="2"/>
          </p:cNvCxnSpPr>
          <p:nvPr/>
        </p:nvCxnSpPr>
        <p:spPr>
          <a:xfrm flipV="1">
            <a:off x="3128303" y="2995418"/>
            <a:ext cx="2" cy="307145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18" idx="1"/>
          </p:cNvCxnSpPr>
          <p:nvPr/>
        </p:nvCxnSpPr>
        <p:spPr>
          <a:xfrm flipV="1">
            <a:off x="3917322" y="2921251"/>
            <a:ext cx="251097" cy="86114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08644" y="5148349"/>
            <a:ext cx="1874872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SST Components</a:t>
            </a:r>
          </a:p>
        </p:txBody>
      </p:sp>
      <p:cxnSp>
        <p:nvCxnSpPr>
          <p:cNvPr id="30" name="Straight Arrow Connector 29"/>
          <p:cNvCxnSpPr>
            <a:stCxn id="29" idx="0"/>
            <a:endCxn id="7" idx="1"/>
          </p:cNvCxnSpPr>
          <p:nvPr/>
        </p:nvCxnSpPr>
        <p:spPr>
          <a:xfrm flipV="1">
            <a:off x="6346081" y="4701039"/>
            <a:ext cx="1624999" cy="447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V="1">
            <a:off x="6346080" y="2995417"/>
            <a:ext cx="1625000" cy="2152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0"/>
          </p:cNvCxnSpPr>
          <p:nvPr/>
        </p:nvCxnSpPr>
        <p:spPr>
          <a:xfrm flipH="1" flipV="1">
            <a:off x="5835578" y="4389121"/>
            <a:ext cx="510502" cy="759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66748" y="1025154"/>
            <a:ext cx="103169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SST Link</a:t>
            </a: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>
            <a:off x="7082595" y="1394486"/>
            <a:ext cx="490985" cy="9250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ight Brace 34"/>
          <p:cNvSpPr/>
          <p:nvPr/>
        </p:nvSpPr>
        <p:spPr>
          <a:xfrm>
            <a:off x="9779502" y="1136271"/>
            <a:ext cx="311950" cy="4645337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8105394" y="3278287"/>
            <a:ext cx="434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Loaded from the </a:t>
            </a:r>
            <a:r>
              <a:rPr lang="en-US" dirty="0" err="1"/>
              <a:t>MemHierarchy</a:t>
            </a:r>
            <a:r>
              <a:rPr lang="en-US" dirty="0"/>
              <a:t> Element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841106" y="4957254"/>
            <a:ext cx="1808423" cy="1648707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841106" y="4957253"/>
            <a:ext cx="180842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RandAccel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438545" y="3309346"/>
            <a:ext cx="1578035" cy="952878"/>
            <a:chOff x="2098506" y="4827933"/>
            <a:chExt cx="1578035" cy="952878"/>
          </a:xfrm>
        </p:grpSpPr>
        <p:sp>
          <p:nvSpPr>
            <p:cNvPr id="40" name="Rectangle 39"/>
            <p:cNvSpPr/>
            <p:nvPr/>
          </p:nvSpPr>
          <p:spPr>
            <a:xfrm>
              <a:off x="2098507" y="4834717"/>
              <a:ext cx="1578034" cy="946094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98506" y="4827933"/>
              <a:ext cx="1578034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</a:rPr>
                <a:t>RandHandler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stCxn id="37" idx="3"/>
          </p:cNvCxnSpPr>
          <p:nvPr/>
        </p:nvCxnSpPr>
        <p:spPr>
          <a:xfrm flipV="1">
            <a:off x="3649528" y="4255441"/>
            <a:ext cx="1541244" cy="1526167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1" idx="3"/>
            <a:endCxn id="40" idx="1"/>
          </p:cNvCxnSpPr>
          <p:nvPr/>
        </p:nvCxnSpPr>
        <p:spPr>
          <a:xfrm>
            <a:off x="3917321" y="3782393"/>
            <a:ext cx="521224" cy="678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2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</a:t>
            </a:r>
            <a:r>
              <a:rPr lang="mr-IN" dirty="0"/>
              <a:t>–</a:t>
            </a:r>
            <a:r>
              <a:rPr lang="en-US" dirty="0"/>
              <a:t> External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 </a:t>
            </a:r>
            <a:r>
              <a:rPr lang="mr-IN" dirty="0"/>
              <a:t>–</a:t>
            </a:r>
            <a:r>
              <a:rPr lang="en-US" dirty="0"/>
              <a:t> create a new component in juno-exercise-005.py:</a:t>
            </a:r>
          </a:p>
          <a:p>
            <a:endParaRPr lang="en-US" b="1" dirty="0"/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# Define external RAND accelerator</a:t>
            </a:r>
          </a:p>
          <a:p>
            <a:pPr marL="400050" lvl="1" indent="0">
              <a:buNone/>
            </a:pPr>
            <a:r>
              <a:rPr lang="en-US" dirty="0" err="1">
                <a:latin typeface="Courier"/>
                <a:cs typeface="Courier"/>
              </a:rPr>
              <a:t>rand_accel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sst.Component</a:t>
            </a:r>
            <a:r>
              <a:rPr lang="en-US" dirty="0">
                <a:latin typeface="Courier"/>
                <a:cs typeface="Courier"/>
              </a:rPr>
              <a:t>("</a:t>
            </a:r>
            <a:r>
              <a:rPr lang="en-US" dirty="0" err="1">
                <a:latin typeface="Courier"/>
                <a:cs typeface="Courier"/>
              </a:rPr>
              <a:t>randacc</a:t>
            </a:r>
            <a:r>
              <a:rPr lang="en-US" dirty="0">
                <a:latin typeface="Courier"/>
                <a:cs typeface="Courier"/>
              </a:rPr>
              <a:t>", "</a:t>
            </a:r>
            <a:r>
              <a:rPr lang="en-US" dirty="0" err="1">
                <a:latin typeface="Courier"/>
                <a:cs typeface="Courier"/>
              </a:rPr>
              <a:t>juno.JunoRandAccelerator</a:t>
            </a:r>
            <a:r>
              <a:rPr lang="en-US" dirty="0">
                <a:latin typeface="Courier"/>
                <a:cs typeface="Courier"/>
              </a:rPr>
              <a:t>")</a:t>
            </a:r>
          </a:p>
          <a:p>
            <a:pPr marL="400050" lvl="1" indent="0">
              <a:buNone/>
            </a:pPr>
            <a:r>
              <a:rPr lang="en-US" dirty="0" err="1">
                <a:latin typeface="Courier"/>
                <a:cs typeface="Courier"/>
              </a:rPr>
              <a:t>rand_accel.addParams</a:t>
            </a:r>
            <a:r>
              <a:rPr lang="en-US" dirty="0">
                <a:latin typeface="Courier"/>
                <a:cs typeface="Courier"/>
              </a:rPr>
              <a:t>({</a:t>
            </a: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	"verbose" : 1</a:t>
            </a: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})</a:t>
            </a:r>
          </a:p>
          <a:p>
            <a:pPr marL="40005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r>
              <a:rPr lang="en-US" dirty="0"/>
              <a:t>Creates a new component called “</a:t>
            </a:r>
            <a:r>
              <a:rPr lang="en-US" dirty="0" err="1"/>
              <a:t>randacc</a:t>
            </a:r>
            <a:r>
              <a:rPr lang="en-US" dirty="0"/>
              <a:t>” which is already written and supplied by Juno’s element library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3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</a:t>
            </a:r>
            <a:r>
              <a:rPr lang="mr-IN" dirty="0"/>
              <a:t>–</a:t>
            </a:r>
            <a:r>
              <a:rPr lang="en-US" dirty="0"/>
              <a:t> External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2 </a:t>
            </a:r>
            <a:r>
              <a:rPr lang="mr-IN" b="1" dirty="0"/>
              <a:t>–</a:t>
            </a:r>
            <a:r>
              <a:rPr lang="en-US" b="1" dirty="0"/>
              <a:t> </a:t>
            </a:r>
            <a:r>
              <a:rPr lang="en-US" dirty="0"/>
              <a:t>we need to create a new </a:t>
            </a:r>
            <a:r>
              <a:rPr lang="en-US" dirty="0" err="1"/>
              <a:t>ExternalRandomHandler</a:t>
            </a:r>
            <a:r>
              <a:rPr lang="en-US" dirty="0"/>
              <a:t> for Juno (routes RAND instructions off the CPU and manages the connection)</a:t>
            </a:r>
            <a:endParaRPr lang="en-US" b="1" dirty="0"/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# Define RAND support</a:t>
            </a:r>
          </a:p>
          <a:p>
            <a:pPr marL="400050" lvl="1" indent="0">
              <a:buNone/>
            </a:pPr>
            <a:r>
              <a:rPr lang="en-US" dirty="0" err="1">
                <a:latin typeface="Courier"/>
                <a:cs typeface="Courier"/>
              </a:rPr>
              <a:t>randsc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comp_cpu.setSubComponent</a:t>
            </a:r>
            <a:r>
              <a:rPr lang="en-US" dirty="0">
                <a:latin typeface="Courier"/>
                <a:cs typeface="Courier"/>
              </a:rPr>
              <a:t>("</a:t>
            </a:r>
            <a:r>
              <a:rPr lang="en-US" dirty="0" err="1">
                <a:latin typeface="Courier"/>
                <a:cs typeface="Courier"/>
              </a:rPr>
              <a:t>customhandler</a:t>
            </a:r>
            <a:r>
              <a:rPr lang="en-US" dirty="0">
                <a:latin typeface="Courier"/>
                <a:cs typeface="Courier"/>
              </a:rPr>
              <a:t>", "</a:t>
            </a:r>
            <a:r>
              <a:rPr lang="en-US" dirty="0" err="1">
                <a:latin typeface="Courier"/>
                <a:cs typeface="Courier"/>
              </a:rPr>
              <a:t>juno.JunoExternalRandomHandler</a:t>
            </a:r>
            <a:r>
              <a:rPr lang="en-US" dirty="0">
                <a:latin typeface="Courier"/>
                <a:cs typeface="Courier"/>
              </a:rPr>
              <a:t>")</a:t>
            </a:r>
          </a:p>
          <a:p>
            <a:pPr marL="40005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r>
              <a:rPr lang="en-US" dirty="0"/>
              <a:t>This is a subcomponent of the Juno CPU because this provides the connection from Juno to the new component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</a:t>
            </a:r>
            <a:r>
              <a:rPr lang="mr-IN" dirty="0"/>
              <a:t>–</a:t>
            </a:r>
            <a:r>
              <a:rPr lang="en-US" dirty="0"/>
              <a:t> External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 </a:t>
            </a:r>
            <a:r>
              <a:rPr lang="mr-IN" b="1" dirty="0"/>
              <a:t>–</a:t>
            </a:r>
            <a:r>
              <a:rPr lang="en-US" dirty="0"/>
              <a:t> connect the new random accelerator component to the Juno random handler</a:t>
            </a:r>
          </a:p>
          <a:p>
            <a:endParaRPr lang="en-US" b="1" dirty="0"/>
          </a:p>
          <a:p>
            <a:pPr marL="400050" lvl="1" indent="0">
              <a:buNone/>
            </a:pPr>
            <a:r>
              <a:rPr lang="en-US" dirty="0" err="1">
                <a:latin typeface="Courier"/>
                <a:cs typeface="Courier"/>
              </a:rPr>
              <a:t>cpu_rand_link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sst.Link</a:t>
            </a:r>
            <a:r>
              <a:rPr lang="en-US" dirty="0">
                <a:latin typeface="Courier"/>
                <a:cs typeface="Courier"/>
              </a:rPr>
              <a:t>("</a:t>
            </a:r>
            <a:r>
              <a:rPr lang="en-US" dirty="0" err="1">
                <a:latin typeface="Courier"/>
                <a:cs typeface="Courier"/>
              </a:rPr>
              <a:t>cpu_rand_accel_link</a:t>
            </a:r>
            <a:r>
              <a:rPr lang="en-US" dirty="0">
                <a:latin typeface="Courier"/>
                <a:cs typeface="Courier"/>
              </a:rPr>
              <a:t>")</a:t>
            </a:r>
          </a:p>
          <a:p>
            <a:pPr marL="400050" lvl="1" indent="0">
              <a:buNone/>
            </a:pPr>
            <a:r>
              <a:rPr lang="en-US" dirty="0" err="1">
                <a:latin typeface="Courier"/>
                <a:cs typeface="Courier"/>
              </a:rPr>
              <a:t>cpu_rand_link.connect</a:t>
            </a:r>
            <a:r>
              <a:rPr lang="en-US" dirty="0">
                <a:latin typeface="Courier"/>
                <a:cs typeface="Courier"/>
              </a:rPr>
              <a:t>(  (</a:t>
            </a:r>
            <a:r>
              <a:rPr lang="en-US" dirty="0" err="1">
                <a:latin typeface="Courier"/>
                <a:cs typeface="Courier"/>
              </a:rPr>
              <a:t>randsc</a:t>
            </a:r>
            <a:r>
              <a:rPr lang="en-US" dirty="0">
                <a:latin typeface="Courier"/>
                <a:cs typeface="Courier"/>
              </a:rPr>
              <a:t>, "</a:t>
            </a:r>
            <a:r>
              <a:rPr lang="en-US" dirty="0" err="1">
                <a:latin typeface="Courier"/>
                <a:cs typeface="Courier"/>
              </a:rPr>
              <a:t>genlink</a:t>
            </a:r>
            <a:r>
              <a:rPr lang="en-US" dirty="0">
                <a:latin typeface="Courier"/>
                <a:cs typeface="Courier"/>
              </a:rPr>
              <a:t>", "2ns"), (</a:t>
            </a:r>
            <a:r>
              <a:rPr lang="en-US" dirty="0" err="1">
                <a:latin typeface="Courier"/>
                <a:cs typeface="Courier"/>
              </a:rPr>
              <a:t>rand_accel</a:t>
            </a:r>
            <a:r>
              <a:rPr lang="en-US" dirty="0">
                <a:latin typeface="Courier"/>
                <a:cs typeface="Courier"/>
              </a:rPr>
              <a:t>, "</a:t>
            </a:r>
            <a:r>
              <a:rPr lang="en-US" dirty="0" err="1">
                <a:latin typeface="Courier"/>
                <a:cs typeface="Courier"/>
              </a:rPr>
              <a:t>cpulink</a:t>
            </a:r>
            <a:r>
              <a:rPr lang="en-US" dirty="0">
                <a:latin typeface="Courier"/>
                <a:cs typeface="Courier"/>
              </a:rPr>
              <a:t>", "2ns") )</a:t>
            </a:r>
          </a:p>
          <a:p>
            <a:pPr marL="40005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r>
              <a:rPr lang="en-US" dirty="0"/>
              <a:t>“</a:t>
            </a:r>
            <a:r>
              <a:rPr lang="en-US" dirty="0" err="1"/>
              <a:t>genlink</a:t>
            </a:r>
            <a:r>
              <a:rPr lang="en-US" dirty="0"/>
              <a:t>” and “</a:t>
            </a:r>
            <a:r>
              <a:rPr lang="en-US" dirty="0" err="1"/>
              <a:t>cpulink</a:t>
            </a:r>
            <a:r>
              <a:rPr lang="en-US" dirty="0"/>
              <a:t>” are named ports in the element manifest (so SST knows how to connect everything together)</a:t>
            </a:r>
          </a:p>
        </p:txBody>
      </p:sp>
    </p:spTree>
    <p:extLst>
      <p:ext uri="{BB962C8B-B14F-4D97-AF65-F5344CB8AC3E}">
        <p14:creationId xmlns:p14="http://schemas.microsoft.com/office/powerpoint/2010/main" val="425846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</a:t>
            </a:r>
            <a:r>
              <a:rPr lang="mr-IN" dirty="0"/>
              <a:t>–</a:t>
            </a:r>
            <a:r>
              <a:rPr lang="en-US" dirty="0"/>
              <a:t> Run!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4 </a:t>
            </a:r>
            <a:r>
              <a:rPr lang="mr-IN" b="1" dirty="0"/>
              <a:t>–</a:t>
            </a:r>
            <a:r>
              <a:rPr lang="en-US" dirty="0"/>
              <a:t> run juno-exercise-005.py</a:t>
            </a:r>
          </a:p>
          <a:p>
            <a:endParaRPr lang="en-US" b="1" dirty="0"/>
          </a:p>
          <a:p>
            <a:r>
              <a:rPr lang="en-US" b="1" dirty="0"/>
              <a:t>Extra </a:t>
            </a:r>
            <a:r>
              <a:rPr lang="mr-IN" dirty="0"/>
              <a:t>–</a:t>
            </a:r>
            <a:r>
              <a:rPr lang="en-US" dirty="0"/>
              <a:t> you can turn up the verbose settings on the components to see more information get printed about the messages between them</a:t>
            </a:r>
          </a:p>
          <a:p>
            <a:endParaRPr lang="en-US" b="1" dirty="0"/>
          </a:p>
          <a:p>
            <a:r>
              <a:rPr lang="en-US" b="1" dirty="0"/>
              <a:t>Extra </a:t>
            </a:r>
            <a:r>
              <a:rPr lang="mr-IN" dirty="0"/>
              <a:t>–</a:t>
            </a:r>
            <a:r>
              <a:rPr lang="en-US" dirty="0"/>
              <a:t> change the parameters in the Python script and see what happens to the projected performance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09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B56DF6-BFF2-0148-8645-8AC8B282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8B06FA-274D-BE49-B6A5-C59EAFAB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Juno Model/Workflow</a:t>
            </a:r>
          </a:p>
        </p:txBody>
      </p:sp>
      <p:sp>
        <p:nvSpPr>
          <p:cNvPr id="4" name="Folded Corner 3"/>
          <p:cNvSpPr/>
          <p:nvPr/>
        </p:nvSpPr>
        <p:spPr>
          <a:xfrm rot="10800000">
            <a:off x="2033570" y="2348022"/>
            <a:ext cx="512488" cy="668394"/>
          </a:xfrm>
          <a:prstGeom prst="foldedCorner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77744" y="3166982"/>
            <a:ext cx="102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Program</a:t>
            </a:r>
          </a:p>
          <a:p>
            <a:pPr algn="ctr"/>
            <a:r>
              <a:rPr lang="en-US" sz="1400" dirty="0"/>
              <a:t>(Juno</a:t>
            </a:r>
          </a:p>
          <a:p>
            <a:pPr algn="ctr"/>
            <a:r>
              <a:rPr lang="en-US" sz="1400" dirty="0"/>
              <a:t>Assembly)</a:t>
            </a:r>
          </a:p>
        </p:txBody>
      </p:sp>
      <p:sp>
        <p:nvSpPr>
          <p:cNvPr id="6" name="Folded Corner 5"/>
          <p:cNvSpPr/>
          <p:nvPr/>
        </p:nvSpPr>
        <p:spPr>
          <a:xfrm rot="10800000">
            <a:off x="4614714" y="2348022"/>
            <a:ext cx="512488" cy="668394"/>
          </a:xfrm>
          <a:prstGeom prst="foldedCorner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601762" y="2503980"/>
            <a:ext cx="490206" cy="412177"/>
          </a:xfrm>
          <a:prstGeom prst="rightArrow">
            <a:avLst/>
          </a:prstGeom>
          <a:solidFill>
            <a:srgbClr val="3399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068803" y="2503980"/>
            <a:ext cx="490206" cy="412177"/>
          </a:xfrm>
          <a:prstGeom prst="rightArrow">
            <a:avLst/>
          </a:prstGeom>
          <a:solidFill>
            <a:srgbClr val="3399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93541" y="3166982"/>
            <a:ext cx="7533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Binary</a:t>
            </a:r>
          </a:p>
          <a:p>
            <a:pPr algn="ctr"/>
            <a:r>
              <a:rPr lang="en-US" sz="1400" dirty="0"/>
              <a:t>(Juno</a:t>
            </a:r>
          </a:p>
          <a:p>
            <a:pPr algn="ctr"/>
            <a:r>
              <a:rPr lang="en-US" sz="1400" dirty="0"/>
              <a:t>Binary)</a:t>
            </a:r>
          </a:p>
        </p:txBody>
      </p:sp>
      <p:sp>
        <p:nvSpPr>
          <p:cNvPr id="10" name="Alternate Process 9"/>
          <p:cNvSpPr/>
          <p:nvPr/>
        </p:nvSpPr>
        <p:spPr>
          <a:xfrm>
            <a:off x="3181096" y="2503980"/>
            <a:ext cx="802154" cy="41217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57024" y="3166983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Assembler</a:t>
            </a:r>
            <a:endParaRPr lang="en-US" sz="1400" dirty="0"/>
          </a:p>
        </p:txBody>
      </p:sp>
      <p:sp>
        <p:nvSpPr>
          <p:cNvPr id="12" name="Right Arrow 11"/>
          <p:cNvSpPr/>
          <p:nvPr/>
        </p:nvSpPr>
        <p:spPr>
          <a:xfrm>
            <a:off x="5246885" y="2503980"/>
            <a:ext cx="1198533" cy="412177"/>
          </a:xfrm>
          <a:prstGeom prst="rightArrow">
            <a:avLst/>
          </a:prstGeom>
          <a:solidFill>
            <a:srgbClr val="3399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 rot="10800000">
            <a:off x="8911577" y="2348024"/>
            <a:ext cx="512488" cy="668394"/>
          </a:xfrm>
          <a:prstGeom prst="foldedCorner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655590" y="3166982"/>
            <a:ext cx="102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SST Model</a:t>
            </a:r>
          </a:p>
          <a:p>
            <a:pPr algn="ctr"/>
            <a:r>
              <a:rPr lang="en-US" sz="1400" dirty="0"/>
              <a:t>(Python)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7628715" y="2503980"/>
            <a:ext cx="1198533" cy="412177"/>
          </a:xfrm>
          <a:prstGeom prst="rightArrow">
            <a:avLst/>
          </a:prstGeom>
          <a:solidFill>
            <a:srgbClr val="3399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lternate Process 16"/>
          <p:cNvSpPr/>
          <p:nvPr/>
        </p:nvSpPr>
        <p:spPr>
          <a:xfrm>
            <a:off x="6530971" y="2459419"/>
            <a:ext cx="1006268" cy="807817"/>
          </a:xfrm>
          <a:prstGeom prst="flowChartAlternateProcess">
            <a:avLst/>
          </a:prstGeom>
          <a:solidFill>
            <a:srgbClr val="FF9933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SST</a:t>
            </a:r>
          </a:p>
        </p:txBody>
      </p:sp>
      <p:sp>
        <p:nvSpPr>
          <p:cNvPr id="18" name="Right Arrow 17"/>
          <p:cNvSpPr/>
          <p:nvPr/>
        </p:nvSpPr>
        <p:spPr>
          <a:xfrm rot="5400000">
            <a:off x="6147569" y="3716908"/>
            <a:ext cx="1030153" cy="412177"/>
          </a:xfrm>
          <a:prstGeom prst="rightArrow">
            <a:avLst/>
          </a:prstGeom>
          <a:solidFill>
            <a:srgbClr val="3399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6907549" y="3716908"/>
            <a:ext cx="1030153" cy="412177"/>
          </a:xfrm>
          <a:prstGeom prst="rightArrow">
            <a:avLst/>
          </a:prstGeom>
          <a:solidFill>
            <a:srgbClr val="3399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923842" y="4439443"/>
            <a:ext cx="958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Output</a:t>
            </a:r>
          </a:p>
          <a:p>
            <a:pPr algn="ctr"/>
            <a:r>
              <a:rPr lang="en-US" sz="1400" dirty="0"/>
              <a:t>(STDOUT)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75225" y="4439444"/>
            <a:ext cx="11240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Statistics</a:t>
            </a:r>
          </a:p>
          <a:p>
            <a:pPr algn="ctr"/>
            <a:r>
              <a:rPr lang="en-US" sz="1400" dirty="0"/>
              <a:t>(CSV, JSON,</a:t>
            </a:r>
          </a:p>
          <a:p>
            <a:pPr algn="ctr"/>
            <a:r>
              <a:rPr lang="en-US" sz="1400" dirty="0"/>
              <a:t>HDF5, Text,</a:t>
            </a:r>
          </a:p>
          <a:p>
            <a:pPr algn="ctr"/>
            <a:r>
              <a:rPr lang="en-US" sz="1400" i="1" dirty="0" err="1"/>
              <a:t>etc</a:t>
            </a:r>
            <a:r>
              <a:rPr lang="en-US" sz="1400" dirty="0"/>
              <a:t>)</a:t>
            </a:r>
          </a:p>
        </p:txBody>
      </p:sp>
      <p:sp>
        <p:nvSpPr>
          <p:cNvPr id="23" name="Left Brace 22"/>
          <p:cNvSpPr/>
          <p:nvPr/>
        </p:nvSpPr>
        <p:spPr>
          <a:xfrm rot="5400000">
            <a:off x="3451856" y="413726"/>
            <a:ext cx="351729" cy="3384904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8451878" y="992211"/>
            <a:ext cx="351729" cy="218100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642082" y="1209348"/>
            <a:ext cx="3897722" cy="584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Offline Process to create an executable/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application/kernel to analyze using Juno/SST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37178" y="1209348"/>
            <a:ext cx="3625712" cy="584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Startup phase of SST </a:t>
            </a:r>
            <a:r>
              <a:rPr lang="mr-IN" sz="1600" dirty="0">
                <a:latin typeface="Calibri"/>
                <a:cs typeface="Calibri"/>
              </a:rPr>
              <a:t>–</a:t>
            </a:r>
            <a:r>
              <a:rPr lang="en-US" sz="1600" dirty="0">
                <a:latin typeface="Calibri"/>
                <a:cs typeface="Calibri"/>
              </a:rPr>
              <a:t> creates all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the components and links them together</a:t>
            </a:r>
          </a:p>
        </p:txBody>
      </p:sp>
      <p:sp>
        <p:nvSpPr>
          <p:cNvPr id="27" name="Left Brace 26"/>
          <p:cNvSpPr/>
          <p:nvPr/>
        </p:nvSpPr>
        <p:spPr>
          <a:xfrm rot="16200000">
            <a:off x="6836761" y="3876964"/>
            <a:ext cx="351729" cy="3384904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00676" y="5752727"/>
            <a:ext cx="3724096" cy="584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Users can customize the output types of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most data from SST including locations </a:t>
            </a:r>
            <a:r>
              <a:rPr lang="en-US" sz="1600" i="1" dirty="0" err="1">
                <a:latin typeface="Calibri"/>
                <a:cs typeface="Calibri"/>
              </a:rPr>
              <a:t>etc</a:t>
            </a:r>
            <a:endParaRPr lang="en-US" sz="16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461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Juno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59038" y="1292228"/>
            <a:ext cx="4155604" cy="30968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08645" y="1875860"/>
            <a:ext cx="1810209" cy="1648707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71080" y="1292228"/>
            <a:ext cx="1808422" cy="1648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71080" y="3876685"/>
            <a:ext cx="1808423" cy="1648707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71080" y="1285444"/>
            <a:ext cx="180842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71080" y="3876684"/>
            <a:ext cx="180842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MemController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08644" y="1869076"/>
            <a:ext cx="180842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SimpleMem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9038" y="1268567"/>
            <a:ext cx="415560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Juno CPU</a:t>
            </a:r>
          </a:p>
        </p:txBody>
      </p:sp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 flipV="1">
            <a:off x="7218854" y="2116581"/>
            <a:ext cx="752227" cy="583632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>
            <a:off x="8875291" y="2940934"/>
            <a:ext cx="0" cy="93575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168417" y="2316266"/>
            <a:ext cx="1578035" cy="952878"/>
            <a:chOff x="2098506" y="4827933"/>
            <a:chExt cx="1578035" cy="952878"/>
          </a:xfrm>
        </p:grpSpPr>
        <p:sp>
          <p:nvSpPr>
            <p:cNvPr id="17" name="Rectangle 16"/>
            <p:cNvSpPr/>
            <p:nvPr/>
          </p:nvSpPr>
          <p:spPr>
            <a:xfrm>
              <a:off x="2098507" y="4834717"/>
              <a:ext cx="1578034" cy="946094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8506" y="4827933"/>
              <a:ext cx="1578034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</a:rPr>
                <a:t>RegisterFile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68418" y="2917858"/>
            <a:ext cx="1578035" cy="952878"/>
            <a:chOff x="2098506" y="4827933"/>
            <a:chExt cx="1578035" cy="952878"/>
          </a:xfrm>
        </p:grpSpPr>
        <p:sp>
          <p:nvSpPr>
            <p:cNvPr id="21" name="Rectangle 20"/>
            <p:cNvSpPr/>
            <p:nvPr/>
          </p:nvSpPr>
          <p:spPr>
            <a:xfrm>
              <a:off x="2098507" y="4834717"/>
              <a:ext cx="1578034" cy="9460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98506" y="4827933"/>
              <a:ext cx="1578034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</a:rPr>
                <a:t>LoadStoreUnit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39287" y="3302562"/>
            <a:ext cx="1578035" cy="952878"/>
            <a:chOff x="2098506" y="4827933"/>
            <a:chExt cx="1578035" cy="952878"/>
          </a:xfrm>
        </p:grpSpPr>
        <p:sp>
          <p:nvSpPr>
            <p:cNvPr id="24" name="Rectangle 23"/>
            <p:cNvSpPr/>
            <p:nvPr/>
          </p:nvSpPr>
          <p:spPr>
            <a:xfrm>
              <a:off x="2098507" y="4834717"/>
              <a:ext cx="1578034" cy="946094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98506" y="4827933"/>
              <a:ext cx="1578034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</a:rPr>
                <a:t>InstructionMgr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339288" y="2042539"/>
            <a:ext cx="1578035" cy="952878"/>
            <a:chOff x="2098506" y="4827933"/>
            <a:chExt cx="1578035" cy="952878"/>
          </a:xfrm>
        </p:grpSpPr>
        <p:sp>
          <p:nvSpPr>
            <p:cNvPr id="27" name="Rectangle 26"/>
            <p:cNvSpPr/>
            <p:nvPr/>
          </p:nvSpPr>
          <p:spPr>
            <a:xfrm>
              <a:off x="2098507" y="4834717"/>
              <a:ext cx="1578034" cy="946094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98506" y="4827933"/>
              <a:ext cx="1578034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ALU</a:t>
              </a:r>
            </a:p>
          </p:txBody>
        </p:sp>
      </p:grpSp>
      <p:cxnSp>
        <p:nvCxnSpPr>
          <p:cNvPr id="30" name="Straight Arrow Connector 29"/>
          <p:cNvCxnSpPr>
            <a:stCxn id="27" idx="3"/>
            <a:endCxn id="17" idx="1"/>
          </p:cNvCxnSpPr>
          <p:nvPr/>
        </p:nvCxnSpPr>
        <p:spPr>
          <a:xfrm>
            <a:off x="3917323" y="2522371"/>
            <a:ext cx="251095" cy="27372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0"/>
            <a:endCxn id="27" idx="2"/>
          </p:cNvCxnSpPr>
          <p:nvPr/>
        </p:nvCxnSpPr>
        <p:spPr>
          <a:xfrm flipV="1">
            <a:off x="3128303" y="2995418"/>
            <a:ext cx="2" cy="307145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3"/>
          </p:cNvCxnSpPr>
          <p:nvPr/>
        </p:nvCxnSpPr>
        <p:spPr>
          <a:xfrm flipV="1">
            <a:off x="3917322" y="3524567"/>
            <a:ext cx="251095" cy="25782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08644" y="5148349"/>
            <a:ext cx="1874872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SST Components</a:t>
            </a:r>
          </a:p>
        </p:txBody>
      </p:sp>
      <p:cxnSp>
        <p:nvCxnSpPr>
          <p:cNvPr id="38" name="Straight Arrow Connector 37"/>
          <p:cNvCxnSpPr>
            <a:stCxn id="36" idx="0"/>
            <a:endCxn id="7" idx="1"/>
          </p:cNvCxnSpPr>
          <p:nvPr/>
        </p:nvCxnSpPr>
        <p:spPr>
          <a:xfrm flipV="1">
            <a:off x="6346081" y="4701039"/>
            <a:ext cx="1624999" cy="447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0"/>
          </p:cNvCxnSpPr>
          <p:nvPr/>
        </p:nvCxnSpPr>
        <p:spPr>
          <a:xfrm flipV="1">
            <a:off x="6346080" y="2995417"/>
            <a:ext cx="1625000" cy="2152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0"/>
          </p:cNvCxnSpPr>
          <p:nvPr/>
        </p:nvCxnSpPr>
        <p:spPr>
          <a:xfrm flipH="1" flipV="1">
            <a:off x="5835578" y="4389121"/>
            <a:ext cx="510502" cy="759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656657" y="684118"/>
            <a:ext cx="103169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SST Link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218853" y="1053450"/>
            <a:ext cx="354726" cy="126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ight Brace 48"/>
          <p:cNvSpPr/>
          <p:nvPr/>
        </p:nvSpPr>
        <p:spPr>
          <a:xfrm>
            <a:off x="9779502" y="1136271"/>
            <a:ext cx="311950" cy="4645337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105394" y="3278287"/>
            <a:ext cx="434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Loaded from the </a:t>
            </a:r>
            <a:r>
              <a:rPr lang="en-US" dirty="0" err="1"/>
              <a:t>MemHierarchy</a:t>
            </a:r>
            <a:r>
              <a:rPr lang="en-US" dirty="0"/>
              <a:t> Element</a:t>
            </a:r>
          </a:p>
        </p:txBody>
      </p:sp>
    </p:spTree>
    <p:extLst>
      <p:ext uri="{BB962C8B-B14F-4D97-AF65-F5344CB8AC3E}">
        <p14:creationId xmlns:p14="http://schemas.microsoft.com/office/powerpoint/2010/main" val="253148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There are five exercises to introduce you to the parts of SST</a:t>
            </a:r>
          </a:p>
          <a:p>
            <a:endParaRPr lang="en-US" sz="2000" dirty="0"/>
          </a:p>
          <a:p>
            <a:pPr>
              <a:spcAft>
                <a:spcPts val="1200"/>
              </a:spcAft>
            </a:pPr>
            <a:r>
              <a:rPr lang="en-US" sz="2000" b="1" dirty="0"/>
              <a:t>Exercise 1 </a:t>
            </a:r>
            <a:r>
              <a:rPr lang="mr-IN" sz="2000" dirty="0"/>
              <a:t>–</a:t>
            </a:r>
            <a:r>
              <a:rPr lang="en-US" sz="2000" dirty="0"/>
              <a:t> get a basic Juno model running using SST’s Python model scripts</a:t>
            </a:r>
          </a:p>
          <a:p>
            <a:pPr>
              <a:spcAft>
                <a:spcPts val="1200"/>
              </a:spcAft>
            </a:pPr>
            <a:r>
              <a:rPr lang="en-US" sz="2000" b="1" dirty="0"/>
              <a:t>Exercise 2 </a:t>
            </a:r>
            <a:r>
              <a:rPr lang="mr-IN" sz="2000" dirty="0"/>
              <a:t>–</a:t>
            </a:r>
            <a:r>
              <a:rPr lang="en-US" sz="2000" dirty="0"/>
              <a:t> add a configuration parameter to Juno to change the execution behavior</a:t>
            </a:r>
          </a:p>
          <a:p>
            <a:pPr>
              <a:spcAft>
                <a:spcPts val="1200"/>
              </a:spcAft>
            </a:pPr>
            <a:r>
              <a:rPr lang="en-US" sz="2000" b="1" dirty="0"/>
              <a:t>Exercise 3 </a:t>
            </a:r>
            <a:r>
              <a:rPr lang="mr-IN" sz="2000" dirty="0"/>
              <a:t>–</a:t>
            </a:r>
            <a:r>
              <a:rPr lang="en-US" sz="2000" dirty="0"/>
              <a:t> add statistics support to Juno to track metrics of interest during simulation execution</a:t>
            </a:r>
          </a:p>
          <a:p>
            <a:pPr>
              <a:spcAft>
                <a:spcPts val="1200"/>
              </a:spcAft>
            </a:pPr>
            <a:r>
              <a:rPr lang="en-US" sz="2000" b="1" dirty="0"/>
              <a:t>Exercise 4 </a:t>
            </a:r>
            <a:r>
              <a:rPr lang="mr-IN" sz="2000" dirty="0"/>
              <a:t>–</a:t>
            </a:r>
            <a:r>
              <a:rPr lang="en-US" sz="2000" dirty="0"/>
              <a:t> add a new instruction to Juno using SST’s </a:t>
            </a:r>
            <a:r>
              <a:rPr lang="en-US" sz="2000" dirty="0" err="1"/>
              <a:t>SubComponent</a:t>
            </a:r>
            <a:r>
              <a:rPr lang="en-US" sz="2000" dirty="0"/>
              <a:t> interface</a:t>
            </a:r>
          </a:p>
          <a:p>
            <a:pPr>
              <a:spcAft>
                <a:spcPts val="1200"/>
              </a:spcAft>
            </a:pPr>
            <a:r>
              <a:rPr lang="en-US" sz="2000" b="1" dirty="0"/>
              <a:t>Exercise 5 </a:t>
            </a:r>
            <a:r>
              <a:rPr lang="mr-IN" sz="2000" dirty="0"/>
              <a:t>–</a:t>
            </a:r>
            <a:r>
              <a:rPr lang="en-US" sz="2000" dirty="0"/>
              <a:t> add an external “accelerator” to Juno to demonstrate inter-component connectivity</a:t>
            </a:r>
          </a:p>
        </p:txBody>
      </p:sp>
    </p:spTree>
    <p:extLst>
      <p:ext uri="{BB962C8B-B14F-4D97-AF65-F5344CB8AC3E}">
        <p14:creationId xmlns:p14="http://schemas.microsoft.com/office/powerpoint/2010/main" val="283280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130694" y="3112607"/>
            <a:ext cx="6529590" cy="1690255"/>
          </a:xfrm>
        </p:spPr>
        <p:txBody>
          <a:bodyPr/>
          <a:lstStyle/>
          <a:p>
            <a:r>
              <a:rPr lang="en-US" dirty="0"/>
              <a:t>Exercise 1 </a:t>
            </a:r>
            <a:r>
              <a:rPr lang="mr-IN" dirty="0"/>
              <a:t>–</a:t>
            </a:r>
            <a:r>
              <a:rPr lang="en-US" dirty="0"/>
              <a:t> Use SST to Run a Juno Program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15C545-D7B3-8B49-9D3D-87423C040E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</a:t>
            </a:r>
            <a:r>
              <a:rPr lang="mr-IN" dirty="0"/>
              <a:t>–</a:t>
            </a:r>
            <a:r>
              <a:rPr lang="en-US" dirty="0"/>
              <a:t> Running a Juno App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Goal: </a:t>
            </a:r>
            <a:r>
              <a:rPr lang="en-US" dirty="0"/>
              <a:t>The first exercise is to use SST to run a Juno program</a:t>
            </a:r>
          </a:p>
          <a:p>
            <a:endParaRPr lang="en-US" dirty="0"/>
          </a:p>
          <a:p>
            <a:r>
              <a:rPr lang="en-US" b="1" dirty="0"/>
              <a:t>Hint: </a:t>
            </a:r>
            <a:r>
              <a:rPr lang="en-US" dirty="0" err="1"/>
              <a:t>sst</a:t>
            </a:r>
            <a:r>
              <a:rPr lang="en-US" dirty="0"/>
              <a:t> ./juno-exercise-001.py</a:t>
            </a:r>
          </a:p>
          <a:p>
            <a:endParaRPr lang="en-US" dirty="0"/>
          </a:p>
          <a:p>
            <a:r>
              <a:rPr lang="en-US" b="1" dirty="0"/>
              <a:t>Extra: Change the Program Being Run: </a:t>
            </a:r>
          </a:p>
          <a:p>
            <a:pPr lvl="1"/>
            <a:r>
              <a:rPr lang="en-US" dirty="0"/>
              <a:t>Second Juno program (</a:t>
            </a:r>
            <a:r>
              <a:rPr lang="en-US" dirty="0" err="1"/>
              <a:t>isqrt.juno</a:t>
            </a:r>
            <a:r>
              <a:rPr lang="en-US" dirty="0"/>
              <a:t>) needs to be assembled</a:t>
            </a:r>
          </a:p>
          <a:p>
            <a:pPr lvl="1"/>
            <a:r>
              <a:rPr lang="en-US" dirty="0"/>
              <a:t>Edit juno-exercise-001.py</a:t>
            </a:r>
          </a:p>
          <a:p>
            <a:pPr lvl="1"/>
            <a:r>
              <a:rPr lang="en-US" dirty="0"/>
              <a:t>Change the application being run and repeat</a:t>
            </a:r>
          </a:p>
          <a:p>
            <a:pPr lvl="1"/>
            <a:endParaRPr lang="en-US" dirty="0"/>
          </a:p>
          <a:p>
            <a:r>
              <a:rPr lang="en-US" b="1" dirty="0"/>
              <a:t>Extra: Change the verbosity of the CPU model</a:t>
            </a:r>
          </a:p>
          <a:p>
            <a:pPr lvl="1"/>
            <a:r>
              <a:rPr lang="en-US" dirty="0"/>
              <a:t>Change the verbose parameter to 1, 2, 4, 8, .. 32 and re-run</a:t>
            </a:r>
          </a:p>
        </p:txBody>
      </p:sp>
    </p:spTree>
    <p:extLst>
      <p:ext uri="{BB962C8B-B14F-4D97-AF65-F5344CB8AC3E}">
        <p14:creationId xmlns:p14="http://schemas.microsoft.com/office/powerpoint/2010/main" val="15708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130694" y="3112607"/>
            <a:ext cx="6390693" cy="1690255"/>
          </a:xfrm>
        </p:spPr>
        <p:txBody>
          <a:bodyPr/>
          <a:lstStyle/>
          <a:p>
            <a:r>
              <a:rPr lang="en-US" dirty="0"/>
              <a:t>Exercise 2 </a:t>
            </a:r>
            <a:r>
              <a:rPr lang="mr-IN" dirty="0"/>
              <a:t>–</a:t>
            </a:r>
            <a:r>
              <a:rPr lang="en-US" dirty="0"/>
              <a:t> Adding a Parameter to the Juno Model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8DA6BB4-8862-C243-9CF5-8787C7BC76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</a:t>
            </a:r>
            <a:r>
              <a:rPr lang="mr-IN" dirty="0"/>
              <a:t>–</a:t>
            </a:r>
            <a:r>
              <a:rPr lang="en-US" dirty="0"/>
              <a:t> Adding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Add a parameter to Juno to control its behavior</a:t>
            </a:r>
          </a:p>
          <a:p>
            <a:endParaRPr lang="en-US" b="1" dirty="0"/>
          </a:p>
          <a:p>
            <a:r>
              <a:rPr lang="en-US" b="1" dirty="0"/>
              <a:t>Description: </a:t>
            </a:r>
            <a:r>
              <a:rPr lang="en-US" dirty="0"/>
              <a:t>(1) parameters require definition in the “manifest” so that SST can check we are loading the right values; (2) we can use the parameter</a:t>
            </a:r>
          </a:p>
          <a:p>
            <a:endParaRPr lang="en-US" b="1" dirty="0"/>
          </a:p>
          <a:p>
            <a:r>
              <a:rPr lang="en-US" b="1" dirty="0"/>
              <a:t>Activity: </a:t>
            </a:r>
            <a:r>
              <a:rPr lang="en-US" dirty="0"/>
              <a:t>add the “clock” parameter to control the simulated clock rate of Juno</a:t>
            </a:r>
          </a:p>
          <a:p>
            <a:r>
              <a:rPr lang="en-US" b="1" dirty="0"/>
              <a:t>Hint: </a:t>
            </a:r>
            <a:r>
              <a:rPr lang="en-US" dirty="0"/>
              <a:t>look at the </a:t>
            </a:r>
            <a:r>
              <a:rPr lang="en-US" dirty="0">
                <a:latin typeface="Courier"/>
                <a:cs typeface="Courier"/>
              </a:rPr>
              <a:t>SST_ELI_DOCUMENT_PARAMS</a:t>
            </a:r>
            <a:r>
              <a:rPr lang="en-US" dirty="0"/>
              <a:t> macro in </a:t>
            </a:r>
            <a:r>
              <a:rPr lang="en-US" dirty="0" err="1"/>
              <a:t>junocpu.h</a:t>
            </a:r>
            <a:endParaRPr lang="en-US" dirty="0"/>
          </a:p>
          <a:p>
            <a:r>
              <a:rPr lang="en-US" b="1" dirty="0"/>
              <a:t>Check</a:t>
            </a:r>
            <a:r>
              <a:rPr lang="en-US" dirty="0"/>
              <a:t>: add the “clock” parameter in juno-exercise-002.py, try different values and re-run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72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PPT_fixed" id="{321FDF8B-D849-7F4B-BFA0-17F4FC9C2AFC}" vid="{56D18D68-F30A-A148-AFB2-DB7A5D1F00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 Theme 1</Template>
  <TotalTime>726</TotalTime>
  <Words>1388</Words>
  <Application>Microsoft Macintosh PowerPoint</Application>
  <PresentationFormat>Widescreen</PresentationFormat>
  <Paragraphs>189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Consolas</vt:lpstr>
      <vt:lpstr>Courier</vt:lpstr>
      <vt:lpstr>Gill Sans MT</vt:lpstr>
      <vt:lpstr>System Font Regular</vt:lpstr>
      <vt:lpstr>Trebuchet MS</vt:lpstr>
      <vt:lpstr>Sandia Theme 1</vt:lpstr>
      <vt:lpstr>SST Tutorial – Juno Example Processor</vt:lpstr>
      <vt:lpstr>Welcome to the SST Juno Tutorial!</vt:lpstr>
      <vt:lpstr>Basic Juno Model/Workflow</vt:lpstr>
      <vt:lpstr>Juno Model</vt:lpstr>
      <vt:lpstr>Tutorial Outline</vt:lpstr>
      <vt:lpstr>Exercise 1 – Use SST to Run a Juno Program </vt:lpstr>
      <vt:lpstr>Exercise 1 – Running a Juno App</vt:lpstr>
      <vt:lpstr>Exercise 2 – Adding a Parameter to the Juno Model</vt:lpstr>
      <vt:lpstr>Exercise 2 – Adding Parameters</vt:lpstr>
      <vt:lpstr>Exercise 3 – Add Metrics (“Statistics”) to Juno Model</vt:lpstr>
      <vt:lpstr>Exercise 3 - Statistics</vt:lpstr>
      <vt:lpstr>Exercise 3 - Statistics</vt:lpstr>
      <vt:lpstr>Exercise 3 –Statistics and Python</vt:lpstr>
      <vt:lpstr>Exercise 4 – Adding a New Instruction Using SubComponents</vt:lpstr>
      <vt:lpstr>Exercise 4 – Add a SubComponent</vt:lpstr>
      <vt:lpstr>Exercise 4 – SubComponent Slot</vt:lpstr>
      <vt:lpstr>Exercise 4 – Random SubComponent </vt:lpstr>
      <vt:lpstr>Exercise 5 – Use External Components to Provide Random Support</vt:lpstr>
      <vt:lpstr>Exercise 5 – Connect Components</vt:lpstr>
      <vt:lpstr>Exercise 5- External Connectivity</vt:lpstr>
      <vt:lpstr>Exercise 5 – External Connectivity</vt:lpstr>
      <vt:lpstr>Exercise 5 – External Connectivity</vt:lpstr>
      <vt:lpstr>Exercise 5 – External Connectivity</vt:lpstr>
      <vt:lpstr>Exercise 5 – Run!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SST Tutorial – “Juno” Example Processor</dc:title>
  <dc:creator>Voskuilen, Gwendolyn Renae</dc:creator>
  <cp:lastModifiedBy>Hughes, Clayton</cp:lastModifiedBy>
  <cp:revision>8</cp:revision>
  <dcterms:created xsi:type="dcterms:W3CDTF">2018-07-26T16:40:05Z</dcterms:created>
  <dcterms:modified xsi:type="dcterms:W3CDTF">2019-10-23T21:36:28Z</dcterms:modified>
</cp:coreProperties>
</file>